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558" r:id="rId2"/>
    <p:sldId id="720" r:id="rId3"/>
    <p:sldId id="721" r:id="rId4"/>
    <p:sldId id="722" r:id="rId5"/>
    <p:sldId id="723" r:id="rId6"/>
    <p:sldId id="724" r:id="rId7"/>
    <p:sldId id="726" r:id="rId8"/>
    <p:sldId id="727" r:id="rId9"/>
    <p:sldId id="728" r:id="rId10"/>
    <p:sldId id="729" r:id="rId11"/>
    <p:sldId id="730" r:id="rId12"/>
    <p:sldId id="731" r:id="rId13"/>
    <p:sldId id="732" r:id="rId14"/>
    <p:sldId id="678" r:id="rId15"/>
    <p:sldId id="733" r:id="rId16"/>
    <p:sldId id="734" r:id="rId17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97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BC981D"/>
    <a:srgbClr val="FFFF00"/>
    <a:srgbClr val="00FF00"/>
    <a:srgbClr val="0000FF"/>
    <a:srgbClr val="1F497D"/>
    <a:srgbClr val="B3C1D3"/>
    <a:srgbClr val="8A0000"/>
    <a:srgbClr val="7C0065"/>
    <a:srgbClr val="4721F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80" autoAdjust="0"/>
    <p:restoredTop sz="86410" autoAdjust="0"/>
  </p:normalViewPr>
  <p:slideViewPr>
    <p:cSldViewPr showGuides="1">
      <p:cViewPr>
        <p:scale>
          <a:sx n="110" d="100"/>
          <a:sy n="110" d="100"/>
        </p:scale>
        <p:origin x="72" y="1068"/>
      </p:cViewPr>
      <p:guideLst>
        <p:guide orient="horz" pos="2976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94"/>
    </p:cViewPr>
  </p:sorterViewPr>
  <p:notesViewPr>
    <p:cSldViewPr showGuides="1">
      <p:cViewPr varScale="1">
        <p:scale>
          <a:sx n="75" d="100"/>
          <a:sy n="75" d="100"/>
        </p:scale>
        <p:origin x="-3448" y="-112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B6A82D3D-51CA-4DD6-A395-7284BB4CDB9B}" type="datetimeFigureOut">
              <a:rPr lang="en-US"/>
              <a:pPr>
                <a:defRPr/>
              </a:pPr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B86575EB-110A-4967-B665-2904BFA1A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6323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575EB-110A-4967-B665-2904BFA1A30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35BAF-8DBD-4A19-A7FE-474AFAC2A7E0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046AA-5DD2-4ED4-B91E-44C30B1D0A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06423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B9E5A-4702-434D-80CD-CE01B5DD999A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3DAD8-4447-4C5A-A913-DD5D7CA9FD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017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0E5A1-404C-4D75-994A-C9600C8B2169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D79B0-DDA0-489E-A735-DE24D549C70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7807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A159D-E4FD-4D21-9D40-55D9EBEE8B6D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5B22-FD24-4766-BB19-994670A4CF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57999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2FBAB-A7A1-4AB6-A283-D1A28D708609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491A7-CCCB-485C-9937-80C25884BF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6786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92478-193C-49F4-BFD7-DA1A1FA3CA3B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FBA95-781C-48D3-BDB3-E2B517B512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84598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0B289-E234-4659-9F50-9EBBE48D6BAC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F0F5A-4F5F-4FB4-8D16-BDC3FED035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56108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C71A2-3E46-4ECD-A347-4341A38B421C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CD64E6-9F56-4461-8B00-78969B2188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3777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2694D-6F4A-4FD2-8D88-B35FA27EB632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2ED5-7589-4049-A55A-9B4B310798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1145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A7137-B283-4411-A28C-ED53C760CC22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0D610-CB88-476E-81E6-99F4C1844B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84863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77AB8-B151-462D-A7C4-3A74C180E07E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BF795-2EA0-44BE-9210-188859AF4C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4012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9A6379E1-E510-4CA4-AB8F-FC2EBAF64371}" type="datetime1">
              <a:rPr lang="zh-CN" altLang="en-US"/>
              <a:pPr>
                <a:defRPr/>
              </a:pPr>
              <a:t>2018/3/2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391527C5-9499-4D3E-83A9-C3E4426DB5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8" r:id="rId1"/>
    <p:sldLayoutId id="2147484719" r:id="rId2"/>
    <p:sldLayoutId id="2147484720" r:id="rId3"/>
    <p:sldLayoutId id="2147484721" r:id="rId4"/>
    <p:sldLayoutId id="2147484722" r:id="rId5"/>
    <p:sldLayoutId id="2147484723" r:id="rId6"/>
    <p:sldLayoutId id="2147484724" r:id="rId7"/>
    <p:sldLayoutId id="2147484725" r:id="rId8"/>
    <p:sldLayoutId id="2147484726" r:id="rId9"/>
    <p:sldLayoutId id="2147484727" r:id="rId10"/>
    <p:sldLayoutId id="214748472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82706"/>
            <a:ext cx="9144000" cy="1038182"/>
          </a:xfrm>
          <a:solidFill>
            <a:srgbClr val="7C0065"/>
          </a:solidFill>
        </p:spPr>
        <p:txBody>
          <a:bodyPr>
            <a:no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+mn-lt"/>
              </a:rPr>
              <a:t>STM Study of Mott </a:t>
            </a:r>
            <a:r>
              <a:rPr lang="en-US" altLang="zh-CN" sz="4800" dirty="0">
                <a:solidFill>
                  <a:schemeClr val="bg1"/>
                </a:solidFill>
                <a:latin typeface="+mn-lt"/>
              </a:rPr>
              <a:t>G</a:t>
            </a:r>
            <a:r>
              <a:rPr lang="en-US" altLang="zh-CN" sz="4800" dirty="0" smtClean="0">
                <a:solidFill>
                  <a:schemeClr val="bg1"/>
                </a:solidFill>
                <a:latin typeface="+mn-lt"/>
              </a:rPr>
              <a:t>ap in TaS</a:t>
            </a:r>
            <a:r>
              <a:rPr lang="en-US" altLang="zh-CN" sz="4800" baseline="-25000" dirty="0" smtClean="0">
                <a:solidFill>
                  <a:schemeClr val="bg1"/>
                </a:solidFill>
                <a:latin typeface="+mn-lt"/>
              </a:rPr>
              <a:t>2</a:t>
            </a:r>
            <a:endParaRPr lang="en-US" sz="4800" baseline="-25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728" y="3933056"/>
            <a:ext cx="4757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Xin-Yang Zhu, Shao-Chun Li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7020272" y="630932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March 2</a:t>
            </a:r>
            <a:r>
              <a:rPr lang="en-US" altLang="zh-CN" baseline="30000" dirty="0" smtClean="0"/>
              <a:t>nd</a:t>
            </a:r>
            <a:r>
              <a:rPr lang="en-US" altLang="zh-CN" dirty="0" smtClean="0"/>
              <a:t>,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82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94337934"/>
              </p:ext>
            </p:extLst>
          </p:nvPr>
        </p:nvGraphicFramePr>
        <p:xfrm>
          <a:off x="-246628" y="1412776"/>
          <a:ext cx="5292000" cy="4049341"/>
        </p:xfrm>
        <a:graphic>
          <a:graphicData uri="http://schemas.openxmlformats.org/presentationml/2006/ole">
            <p:oleObj spid="_x0000_s170018" name="Graph" r:id="rId4" imgW="3920760" imgH="3000960" progId="Origin50.Graph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93736569"/>
              </p:ext>
            </p:extLst>
          </p:nvPr>
        </p:nvGraphicFramePr>
        <p:xfrm>
          <a:off x="3995936" y="1412776"/>
          <a:ext cx="5292000" cy="4049341"/>
        </p:xfrm>
        <a:graphic>
          <a:graphicData uri="http://schemas.openxmlformats.org/presentationml/2006/ole">
            <p:oleObj spid="_x0000_s170019" name="Graph" r:id="rId5" imgW="3920760" imgH="3000960" progId="Origin50.Graph">
              <p:embed/>
            </p:oleObj>
          </a:graphicData>
        </a:graphic>
      </p:graphicFrame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</a:rPr>
              <a:t>S</a:t>
            </a:r>
            <a:r>
              <a:rPr lang="en-US" altLang="zh-CN" dirty="0" smtClean="0">
                <a:latin typeface="+mn-lt"/>
              </a:rPr>
              <a:t>TS Spectra</a:t>
            </a:r>
            <a:r>
              <a:rPr lang="en-US" altLang="zh-CN" baseline="0" dirty="0" smtClean="0">
                <a:latin typeface="+mn-lt"/>
              </a:rPr>
              <a:t> with K Doping</a:t>
            </a:r>
            <a:endParaRPr lang="zh-CN" altLang="en-US" dirty="0">
              <a:latin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1298259" y="3607595"/>
            <a:ext cx="2643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19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graphicFrame>
        <p:nvGraphicFramePr>
          <p:cNvPr id="3" name="对象 2">
            <a:extLst>
              <a:ext uri="{FF2B5EF4-FFF2-40B4-BE49-F238E27FC236}">
                <a16:creationId xmlns="" xmlns:a16="http://schemas.microsoft.com/office/drawing/2014/main" id="{6D39D482-8936-46A0-832C-D76E14C7C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17792491"/>
              </p:ext>
            </p:extLst>
          </p:nvPr>
        </p:nvGraphicFramePr>
        <p:xfrm>
          <a:off x="4357315" y="512763"/>
          <a:ext cx="4175125" cy="2916237"/>
        </p:xfrm>
        <a:graphic>
          <a:graphicData uri="http://schemas.openxmlformats.org/presentationml/2006/ole">
            <p:oleObj spid="_x0000_s171055" name="Graph" r:id="rId3" imgW="4174560" imgH="2916000" progId="Origin50.Graph">
              <p:embed/>
            </p:oleObj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="" xmlns:a16="http://schemas.microsoft.com/office/drawing/2014/main" id="{CA5AE2BE-8E1C-4914-9EE5-5F717D7243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84324960"/>
              </p:ext>
            </p:extLst>
          </p:nvPr>
        </p:nvGraphicFramePr>
        <p:xfrm>
          <a:off x="4357880" y="3440350"/>
          <a:ext cx="4174560" cy="2916000"/>
        </p:xfrm>
        <a:graphic>
          <a:graphicData uri="http://schemas.openxmlformats.org/presentationml/2006/ole">
            <p:oleObj spid="_x0000_s171056" name="Graph" r:id="rId4" imgW="4174560" imgH="2916000" progId="Origin50.Graph">
              <p:embed/>
            </p:oleObj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23528" y="1700808"/>
            <a:ext cx="3996804" cy="3058281"/>
            <a:chOff x="575196" y="1700808"/>
            <a:chExt cx="3996804" cy="3058281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207122569"/>
                </p:ext>
              </p:extLst>
            </p:nvPr>
          </p:nvGraphicFramePr>
          <p:xfrm>
            <a:off x="575196" y="1700808"/>
            <a:ext cx="3996804" cy="3058281"/>
          </p:xfrm>
          <a:graphic>
            <a:graphicData uri="http://schemas.openxmlformats.org/presentationml/2006/ole">
              <p:oleObj spid="_x0000_s171057" name="Graph" r:id="rId5" imgW="3920760" imgH="3000960" progId="Origin50.Graph">
                <p:embed/>
              </p:oleObj>
            </a:graphicData>
          </a:graphic>
        </p:graphicFrame>
        <p:sp>
          <p:nvSpPr>
            <p:cNvPr id="6" name="等腰三角形 5"/>
            <p:cNvSpPr/>
            <p:nvPr/>
          </p:nvSpPr>
          <p:spPr>
            <a:xfrm flipV="1">
              <a:off x="3197043" y="3304058"/>
              <a:ext cx="108000" cy="216000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3017490" y="3954140"/>
              <a:ext cx="108000" cy="216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V="1">
              <a:off x="2534701" y="3886188"/>
              <a:ext cx="108000" cy="216000"/>
            </a:xfrm>
            <a:prstGeom prst="triangl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V="1">
              <a:off x="2045370" y="2378472"/>
              <a:ext cx="108000" cy="216000"/>
            </a:xfrm>
            <a:prstGeom prst="triangle">
              <a:avLst/>
            </a:prstGeom>
            <a:solidFill>
              <a:srgbClr val="BC9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6902309" y="3873556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?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493555" y="3953885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?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</a:rPr>
              <a:t>Spectral Feature</a:t>
            </a:r>
            <a:r>
              <a:rPr lang="en-US" altLang="zh-CN" baseline="0" dirty="0" smtClean="0">
                <a:latin typeface="+mn-lt"/>
              </a:rPr>
              <a:t> Evolution upon K Doping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80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2516038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229"/>
          <a:stretch/>
        </p:blipFill>
        <p:spPr>
          <a:xfrm>
            <a:off x="5116887" y="1052851"/>
            <a:ext cx="2866587" cy="2520000"/>
          </a:xfrm>
          <a:prstGeom prst="rect">
            <a:avLst/>
          </a:prstGeom>
        </p:spPr>
      </p:pic>
      <p:cxnSp>
        <p:nvCxnSpPr>
          <p:cNvPr id="5" name="直接箭头连接符 4"/>
          <p:cNvCxnSpPr>
            <a:stCxn id="6" idx="1"/>
          </p:cNvCxnSpPr>
          <p:nvPr/>
        </p:nvCxnSpPr>
        <p:spPr>
          <a:xfrm flipH="1" flipV="1">
            <a:off x="6900382" y="2484309"/>
            <a:ext cx="488767" cy="1463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389149" y="2443920"/>
            <a:ext cx="744793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CDW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31" y="3891121"/>
            <a:ext cx="2516038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100" r="7972"/>
          <a:stretch/>
        </p:blipFill>
        <p:spPr>
          <a:xfrm>
            <a:off x="5097773" y="4005344"/>
            <a:ext cx="2695539" cy="252000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563888" y="2484309"/>
            <a:ext cx="11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857898" y="2043810"/>
            <a:ext cx="71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6550180" y="3572736"/>
            <a:ext cx="0" cy="39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791824" y="3516555"/>
            <a:ext cx="1236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Filtered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3743776" y="5021627"/>
            <a:ext cx="11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037786" y="4581128"/>
            <a:ext cx="71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IFFT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</a:rPr>
              <a:t>L</a:t>
            </a:r>
            <a:r>
              <a:rPr lang="en-US" altLang="zh-CN" dirty="0" err="1" smtClean="0">
                <a:latin typeface="+mn-lt"/>
              </a:rPr>
              <a:t>ong</a:t>
            </a:r>
            <a:r>
              <a:rPr lang="en-US" altLang="zh-CN" dirty="0" smtClean="0">
                <a:latin typeface="+mn-lt"/>
              </a:rPr>
              <a:t>-range Coherence of CDW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1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5121930" y="6476616"/>
            <a:ext cx="2133600" cy="365125"/>
          </a:xfrm>
        </p:spPr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04" y="973465"/>
            <a:ext cx="5139451" cy="51516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73805" y="332397"/>
            <a:ext cx="6523461" cy="6525935"/>
            <a:chOff x="2601489" y="101795"/>
            <a:chExt cx="6523461" cy="6525935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314700" y="166687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314700" y="176212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314700" y="187642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3314700" y="197167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314700" y="2090737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314700" y="2185987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314700" y="2300287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314700" y="2395537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143250" y="2470669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143250" y="2584969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3143250" y="2680219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143250" y="2799281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143250" y="2913581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43250" y="3008831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43250" y="3104081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143250" y="3218381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143250" y="3313631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105150" y="341257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105150" y="352687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105150" y="362212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305175" y="3770474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305175" y="3875249"/>
              <a:ext cx="5733420" cy="1086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3305175" y="3960974"/>
              <a:ext cx="5696807" cy="1078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205162" y="4056224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205162" y="4170524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205162" y="4265774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100387" y="4342931"/>
              <a:ext cx="5713078" cy="1096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100387" y="4457231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100387" y="4552481"/>
              <a:ext cx="5713078" cy="1086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100387" y="4656834"/>
              <a:ext cx="5739016" cy="1117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3100387" y="4771134"/>
              <a:ext cx="5748338" cy="10984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100387" y="4866384"/>
              <a:ext cx="5748338" cy="11124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2995612" y="4951350"/>
              <a:ext cx="5705475" cy="10996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995612" y="5065650"/>
              <a:ext cx="5705475" cy="1094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995612" y="5189587"/>
              <a:ext cx="4656609" cy="8774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601489" y="5227799"/>
              <a:ext cx="5347123" cy="9798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205162" y="5438286"/>
              <a:ext cx="3367518" cy="62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3345602" y="5581405"/>
              <a:ext cx="2762304" cy="503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890837" y="5613984"/>
              <a:ext cx="2525316" cy="447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305175" y="5786456"/>
              <a:ext cx="4655343" cy="841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100387" y="1104366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3100387" y="1199616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100387" y="1313916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100387" y="1409166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100387" y="1528228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333750" y="615999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333750" y="711249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3333750" y="825549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3333750" y="920799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3333750" y="1039861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3419475" y="10179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3419475" y="19704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419475" y="31134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3419475" y="406595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419475" y="525657"/>
              <a:ext cx="5705475" cy="1076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-1148099" y="-205902"/>
            <a:ext cx="9375019" cy="8747470"/>
            <a:chOff x="283171" y="-369710"/>
            <a:chExt cx="9375019" cy="8747470"/>
          </a:xfrm>
        </p:grpSpPr>
        <p:cxnSp>
          <p:nvCxnSpPr>
            <p:cNvPr id="61" name="直接连接符 60"/>
            <p:cNvCxnSpPr/>
            <p:nvPr/>
          </p:nvCxnSpPr>
          <p:spPr>
            <a:xfrm flipH="1">
              <a:off x="3943350" y="706751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66461" y="728360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3790803" y="553469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913914" y="575078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3943203" y="705869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066314" y="727478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3408942" y="356078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3532053" y="377687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561342" y="508478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3684453" y="530087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2930410" y="290360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3053521" y="311969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3082810" y="442760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3205921" y="464369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2293148" y="356654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2416259" y="378263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2445548" y="509054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2568659" y="530663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1874145" y="204532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1997256" y="226141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2026545" y="356932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2149656" y="378541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1368665" y="156812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1491776" y="178421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1521065" y="309212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1644176" y="330821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931205" y="22269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1054316" y="43878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1083605" y="174669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1206716" y="196278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82607" y="-187883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805718" y="-166274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835007" y="-35483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958118" y="-13874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283171" y="-369710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406282" y="-348101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435571" y="-217310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558682" y="-195701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4077645" y="893200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4200756" y="914809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230045" y="1045600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4353156" y="1067209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4154715" y="1446997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4277826" y="1468606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4307115" y="1599397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4430226" y="1621006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4221759" y="2038258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4344870" y="2059867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4374159" y="2190658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4497270" y="2212267"/>
              <a:ext cx="4741425" cy="550201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4963899" y="2589207"/>
              <a:ext cx="4068901" cy="472161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5087010" y="2696653"/>
              <a:ext cx="3994930" cy="463577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5116299" y="2837664"/>
              <a:ext cx="3986122" cy="46255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5239410" y="2898971"/>
              <a:ext cx="3951912" cy="458585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5430767" y="2690610"/>
              <a:ext cx="4068901" cy="472161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5553878" y="2798056"/>
              <a:ext cx="3994930" cy="463577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5583167" y="2939067"/>
              <a:ext cx="3986122" cy="46255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5706278" y="3000374"/>
              <a:ext cx="3951912" cy="458585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5507190" y="3241443"/>
              <a:ext cx="4068901" cy="472161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5630301" y="3348889"/>
              <a:ext cx="3994930" cy="463577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5659590" y="3489900"/>
              <a:ext cx="3986122" cy="46255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5964681" y="4475115"/>
              <a:ext cx="3108205" cy="360680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5841572" y="4398342"/>
              <a:ext cx="3155742" cy="366197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5993971" y="4757519"/>
              <a:ext cx="2977550" cy="345519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6165034" y="4651913"/>
              <a:ext cx="3022164" cy="350696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6221117" y="4618553"/>
              <a:ext cx="3108205" cy="360680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H="1">
              <a:off x="6250407" y="4900957"/>
              <a:ext cx="2977550" cy="345519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H="1">
              <a:off x="6373518" y="4870795"/>
              <a:ext cx="3022164" cy="350696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/>
          <p:cNvGrpSpPr/>
          <p:nvPr/>
        </p:nvGrpSpPr>
        <p:grpSpPr>
          <a:xfrm>
            <a:off x="508262" y="-404714"/>
            <a:ext cx="8024178" cy="7811157"/>
            <a:chOff x="1939532" y="-568522"/>
            <a:chExt cx="8024178" cy="7811157"/>
          </a:xfrm>
        </p:grpSpPr>
        <p:cxnSp>
          <p:nvCxnSpPr>
            <p:cNvPr id="130" name="直接连接符 129"/>
            <p:cNvCxnSpPr/>
            <p:nvPr/>
          </p:nvCxnSpPr>
          <p:spPr>
            <a:xfrm flipH="1" flipV="1">
              <a:off x="3586402" y="156765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 flipV="1">
              <a:off x="3739377" y="297776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 flipV="1">
              <a:off x="3769792" y="94468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 flipV="1">
              <a:off x="3911803" y="130616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 flipV="1">
              <a:off x="4064778" y="271627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 flipV="1">
              <a:off x="4106623" y="68319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 flipV="1">
              <a:off x="4252655" y="156974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 flipH="1" flipV="1">
              <a:off x="4405630" y="297985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H="1" flipV="1">
              <a:off x="4436045" y="94677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H="1" flipV="1">
              <a:off x="4578057" y="130825"/>
              <a:ext cx="2531403" cy="697863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 flipV="1">
              <a:off x="4731031" y="271836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H="1" flipV="1">
              <a:off x="4772877" y="68528"/>
              <a:ext cx="2566496" cy="696013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H="1" flipV="1">
              <a:off x="4829209" y="-114357"/>
              <a:ext cx="2529732" cy="695912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 flipV="1">
              <a:off x="4982183" y="26654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 flipV="1">
              <a:off x="5012598" y="-176654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H="1" flipV="1">
              <a:off x="5154610" y="-140506"/>
              <a:ext cx="2537780" cy="696421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H="1" flipV="1">
              <a:off x="5307584" y="505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 flipV="1">
              <a:off x="5349429" y="-202803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 flipV="1">
              <a:off x="5394067" y="-342730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 flipV="1">
              <a:off x="5536079" y="-306582"/>
              <a:ext cx="2537780" cy="696421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 flipV="1">
              <a:off x="5689053" y="-165571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 flipV="1">
              <a:off x="5730898" y="-368879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 flipV="1">
              <a:off x="5810726" y="-419501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 flipV="1">
              <a:off x="5952738" y="-383353"/>
              <a:ext cx="2537780" cy="696421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 flipH="1" flipV="1">
              <a:off x="6105712" y="-242342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H="1" flipV="1">
              <a:off x="6147557" y="-445650"/>
              <a:ext cx="2544691" cy="694465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H="1" flipV="1">
              <a:off x="6259436" y="-471008"/>
              <a:ext cx="2494986" cy="686622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flipH="1" flipV="1">
              <a:off x="6401447" y="-434860"/>
              <a:ext cx="2468578" cy="68300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flipH="1" flipV="1">
              <a:off x="6554422" y="-293849"/>
              <a:ext cx="2198293" cy="6032263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flipH="1" flipV="1">
              <a:off x="6938377" y="517530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flipH="1" flipV="1">
              <a:off x="7067745" y="544680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H="1" flipV="1">
              <a:off x="7192899" y="591332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H="1" flipV="1">
              <a:off x="7299643" y="608045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H="1" flipV="1">
              <a:off x="7356338" y="459040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H="1" flipV="1">
              <a:off x="7485706" y="486190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H="1" flipV="1">
              <a:off x="7565484" y="440160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H="1" flipV="1">
              <a:off x="7622179" y="291155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flipH="1" flipV="1">
              <a:off x="7751547" y="318305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H="1" flipV="1">
              <a:off x="7705188" y="-126410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H="1" flipV="1">
              <a:off x="7761883" y="-275415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H="1" flipV="1">
              <a:off x="7891251" y="-248265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H="1" flipV="1">
              <a:off x="7936335" y="-419517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H="1" flipV="1">
              <a:off x="7993030" y="-568522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H="1" flipV="1">
              <a:off x="8122398" y="-541372"/>
              <a:ext cx="1841312" cy="50283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 flipV="1">
              <a:off x="3516073" y="932291"/>
              <a:ext cx="1960279" cy="53532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H="1" flipV="1">
              <a:off x="3572768" y="783286"/>
              <a:ext cx="2019160" cy="551404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 flipV="1">
              <a:off x="3702137" y="810436"/>
              <a:ext cx="2039482" cy="55695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 flipV="1">
              <a:off x="3201052" y="958395"/>
              <a:ext cx="1960279" cy="53532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H="1" flipV="1">
              <a:off x="3257747" y="809390"/>
              <a:ext cx="2019160" cy="551404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flipH="1" flipV="1">
              <a:off x="3387116" y="836540"/>
              <a:ext cx="2039482" cy="55695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H="1" flipV="1">
              <a:off x="2863256" y="916481"/>
              <a:ext cx="1958094" cy="535745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flipH="1" flipV="1">
              <a:off x="2919950" y="767475"/>
              <a:ext cx="2019160" cy="551404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H="1" flipV="1">
              <a:off x="3049319" y="794625"/>
              <a:ext cx="2039482" cy="55695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flipH="1" flipV="1">
              <a:off x="2536635" y="931113"/>
              <a:ext cx="1958094" cy="535745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H="1" flipV="1">
              <a:off x="2593329" y="782107"/>
              <a:ext cx="2019160" cy="551404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H="1" flipV="1">
              <a:off x="2722698" y="809257"/>
              <a:ext cx="2039482" cy="55695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H="1" flipV="1">
              <a:off x="2243475" y="1083189"/>
              <a:ext cx="1958094" cy="535745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H="1" flipV="1">
              <a:off x="2300169" y="934183"/>
              <a:ext cx="2019160" cy="551404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H="1" flipV="1">
              <a:off x="2429538" y="961333"/>
              <a:ext cx="2039482" cy="55695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H="1" flipV="1">
              <a:off x="1939532" y="1213023"/>
              <a:ext cx="1958094" cy="535745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H="1" flipV="1">
              <a:off x="1996226" y="1064017"/>
              <a:ext cx="2019160" cy="551404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 flipH="1" flipV="1">
              <a:off x="2125595" y="1091167"/>
              <a:ext cx="2039482" cy="55695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标题 19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lang="en-US" altLang="zh-CN" dirty="0" err="1" smtClean="0">
                <a:latin typeface="Times" panose="02020603050405020304" pitchFamily="18" charset="0"/>
                <a:cs typeface="Times" panose="02020603050405020304" pitchFamily="18" charset="0"/>
              </a:rPr>
              <a:t>ong</a:t>
            </a:r>
            <a:r>
              <a:rPr lang="en-US" altLang="zh-CN" dirty="0" smtClean="0">
                <a:latin typeface="Times" panose="02020603050405020304" pitchFamily="18" charset="0"/>
                <a:cs typeface="Times" panose="02020603050405020304" pitchFamily="18" charset="0"/>
              </a:rPr>
              <a:t>-range </a:t>
            </a:r>
            <a:r>
              <a:rPr lang="en-US" altLang="zh-CN" dirty="0" smtClean="0">
                <a:latin typeface="+mn-lt"/>
                <a:cs typeface="Times" panose="02020603050405020304" pitchFamily="18" charset="0"/>
              </a:rPr>
              <a:t>Coherence</a:t>
            </a:r>
            <a:r>
              <a:rPr lang="en-US" altLang="zh-CN" dirty="0" smtClean="0">
                <a:latin typeface="Times" panose="02020603050405020304" pitchFamily="18" charset="0"/>
                <a:cs typeface="Times" panose="02020603050405020304" pitchFamily="18" charset="0"/>
              </a:rPr>
              <a:t> of CDW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93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8A0000"/>
                </a:solidFill>
                <a:latin typeface="+mn-lt"/>
              </a:rPr>
              <a:t>Summary</a:t>
            </a:r>
            <a:endParaRPr lang="zh-CN" altLang="en-US" b="1" dirty="0">
              <a:solidFill>
                <a:srgbClr val="8A0000"/>
              </a:solidFill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556" y="1124744"/>
            <a:ext cx="79928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+mn-lt"/>
                <a:ea typeface="微软雅黑" panose="020B0503020204020204" pitchFamily="34" charset="-122"/>
              </a:rPr>
              <a:t>随着</a:t>
            </a:r>
            <a:r>
              <a:rPr lang="zh-CN" altLang="en-US" sz="2800" dirty="0">
                <a:latin typeface="+mn-lt"/>
                <a:ea typeface="微软雅黑" panose="020B0503020204020204" pitchFamily="34" charset="-122"/>
              </a:rPr>
              <a:t>电子的掺杂，费米能级开始</a:t>
            </a:r>
            <a:r>
              <a:rPr lang="zh-CN" altLang="en-US" sz="2800" dirty="0" smtClean="0">
                <a:latin typeface="+mn-lt"/>
                <a:ea typeface="微软雅黑" panose="020B0503020204020204" pitchFamily="34" charset="-122"/>
              </a:rPr>
              <a:t>向</a:t>
            </a:r>
            <a:r>
              <a:rPr lang="en-US" altLang="zh-CN" sz="2800" dirty="0" smtClean="0">
                <a:latin typeface="+mn-lt"/>
                <a:ea typeface="微软雅黑" panose="020B0503020204020204" pitchFamily="34" charset="-122"/>
              </a:rPr>
              <a:t>UHB</a:t>
            </a:r>
            <a:r>
              <a:rPr lang="zh-CN" altLang="en-US" sz="2800" dirty="0" smtClean="0">
                <a:latin typeface="+mn-lt"/>
                <a:ea typeface="微软雅黑" panose="020B0503020204020204" pitchFamily="34" charset="-122"/>
              </a:rPr>
              <a:t>移动</a:t>
            </a:r>
            <a:r>
              <a:rPr lang="zh-CN" altLang="en-US" sz="2800" dirty="0">
                <a:latin typeface="+mn-lt"/>
                <a:ea typeface="微软雅黑" panose="020B0503020204020204" pitchFamily="34" charset="-122"/>
              </a:rPr>
              <a:t>，同时两个</a:t>
            </a:r>
            <a:r>
              <a:rPr lang="en-US" altLang="zh-CN" sz="2800" dirty="0">
                <a:latin typeface="+mn-lt"/>
                <a:ea typeface="微软雅黑" panose="020B0503020204020204" pitchFamily="34" charset="-122"/>
              </a:rPr>
              <a:t>Hubbard</a:t>
            </a:r>
            <a:r>
              <a:rPr lang="zh-CN" altLang="en-US" sz="2800" dirty="0">
                <a:latin typeface="+mn-lt"/>
                <a:ea typeface="微软雅黑" panose="020B0503020204020204" pitchFamily="34" charset="-122"/>
              </a:rPr>
              <a:t>带并没有明显的</a:t>
            </a:r>
            <a:r>
              <a:rPr lang="zh-CN" altLang="en-US" sz="2800" dirty="0" smtClean="0">
                <a:latin typeface="+mn-lt"/>
                <a:ea typeface="微软雅黑" panose="020B0503020204020204" pitchFamily="34" charset="-122"/>
              </a:rPr>
              <a:t>变化</a:t>
            </a:r>
            <a:endParaRPr lang="en-US" altLang="zh-CN" sz="2800" dirty="0" smtClean="0">
              <a:latin typeface="+mn-lt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+mn-lt"/>
                <a:ea typeface="微软雅黑" panose="020B0503020204020204" pitchFamily="34" charset="-122"/>
              </a:rPr>
              <a:t>当</a:t>
            </a:r>
            <a:r>
              <a:rPr lang="en-US" altLang="zh-CN" sz="2800" dirty="0">
                <a:latin typeface="+mn-lt"/>
                <a:ea typeface="微软雅黑" panose="020B0503020204020204" pitchFamily="34" charset="-122"/>
              </a:rPr>
              <a:t>Fermi</a:t>
            </a:r>
            <a:r>
              <a:rPr lang="zh-CN" altLang="en-US" sz="2800" dirty="0">
                <a:latin typeface="+mn-lt"/>
                <a:ea typeface="微软雅黑" panose="020B0503020204020204" pitchFamily="34" charset="-122"/>
              </a:rPr>
              <a:t>能级移动到上</a:t>
            </a:r>
            <a:r>
              <a:rPr lang="en-US" altLang="zh-CN" sz="2800" dirty="0" err="1">
                <a:latin typeface="+mn-lt"/>
                <a:ea typeface="微软雅黑" panose="020B0503020204020204" pitchFamily="34" charset="-122"/>
              </a:rPr>
              <a:t>hubbard</a:t>
            </a:r>
            <a:r>
              <a:rPr lang="zh-CN" altLang="en-US" sz="2800" dirty="0">
                <a:latin typeface="+mn-lt"/>
                <a:ea typeface="微软雅黑" panose="020B0503020204020204" pitchFamily="34" charset="-122"/>
              </a:rPr>
              <a:t>处时，能带突然发生变化，</a:t>
            </a:r>
            <a:r>
              <a:rPr lang="en-US" altLang="zh-CN" sz="2800" dirty="0">
                <a:latin typeface="+mn-lt"/>
                <a:ea typeface="微软雅黑" panose="020B0503020204020204" pitchFamily="34" charset="-122"/>
              </a:rPr>
              <a:t>Mott gap</a:t>
            </a:r>
            <a:r>
              <a:rPr lang="zh-CN" altLang="en-US" sz="2800" dirty="0">
                <a:latin typeface="+mn-lt"/>
                <a:ea typeface="微软雅黑" panose="020B0503020204020204" pitchFamily="34" charset="-122"/>
              </a:rPr>
              <a:t>消失，成为金属</a:t>
            </a:r>
            <a:r>
              <a:rPr lang="zh-CN" altLang="en-US" sz="2800" dirty="0" smtClean="0">
                <a:latin typeface="+mn-lt"/>
                <a:ea typeface="微软雅黑" panose="020B0503020204020204" pitchFamily="34" charset="-122"/>
              </a:rPr>
              <a:t>态</a:t>
            </a:r>
            <a:endParaRPr lang="en-US" altLang="zh-CN" sz="2800" dirty="0" smtClean="0">
              <a:latin typeface="+mn-lt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+mn-lt"/>
                <a:ea typeface="微软雅黑" panose="020B0503020204020204" pitchFamily="34" charset="-122"/>
              </a:rPr>
              <a:t>金属态依然具有长程</a:t>
            </a:r>
            <a:r>
              <a:rPr lang="zh-CN" altLang="en-US" sz="2800" dirty="0">
                <a:latin typeface="+mn-lt"/>
                <a:ea typeface="微软雅黑" panose="020B0503020204020204" pitchFamily="34" charset="-122"/>
              </a:rPr>
              <a:t>的电荷密度波</a:t>
            </a:r>
            <a:r>
              <a:rPr lang="zh-CN" altLang="en-US" sz="2800" dirty="0" smtClean="0">
                <a:latin typeface="+mn-lt"/>
                <a:ea typeface="微软雅黑" panose="020B0503020204020204" pitchFamily="34" charset="-122"/>
              </a:rPr>
              <a:t>序</a:t>
            </a:r>
            <a:endParaRPr lang="en-US" altLang="zh-CN" sz="2800" baseline="-25000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7584" y="486916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问题：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14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13454564"/>
              </p:ext>
            </p:extLst>
          </p:nvPr>
        </p:nvGraphicFramePr>
        <p:xfrm>
          <a:off x="1248463" y="-98882"/>
          <a:ext cx="3450597" cy="2640335"/>
        </p:xfrm>
        <a:graphic>
          <a:graphicData uri="http://schemas.openxmlformats.org/presentationml/2006/ole">
            <p:oleObj spid="_x0000_s172142" name="Graph" r:id="rId3" imgW="3920760" imgH="3000960" progId="Origin50.Graph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6310641"/>
              </p:ext>
            </p:extLst>
          </p:nvPr>
        </p:nvGraphicFramePr>
        <p:xfrm>
          <a:off x="3595688" y="-100013"/>
          <a:ext cx="4827587" cy="2641601"/>
        </p:xfrm>
        <a:graphic>
          <a:graphicData uri="http://schemas.openxmlformats.org/presentationml/2006/ole">
            <p:oleObj spid="_x0000_s172143" name="Graph" r:id="rId4" imgW="5486400" imgH="3000960" progId="Origin50.Graph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17661544"/>
              </p:ext>
            </p:extLst>
          </p:nvPr>
        </p:nvGraphicFramePr>
        <p:xfrm>
          <a:off x="1248463" y="4284129"/>
          <a:ext cx="3450269" cy="2640845"/>
        </p:xfrm>
        <a:graphic>
          <a:graphicData uri="http://schemas.openxmlformats.org/presentationml/2006/ole">
            <p:oleObj spid="_x0000_s172144" name="Graph" r:id="rId5" imgW="3920760" imgH="3000960" progId="Origin50.Graph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2502321"/>
              </p:ext>
            </p:extLst>
          </p:nvPr>
        </p:nvGraphicFramePr>
        <p:xfrm>
          <a:off x="3595688" y="4284663"/>
          <a:ext cx="4827587" cy="2640012"/>
        </p:xfrm>
        <a:graphic>
          <a:graphicData uri="http://schemas.openxmlformats.org/presentationml/2006/ole">
            <p:oleObj spid="_x0000_s172145" name="Graph" r:id="rId6" imgW="5486400" imgH="3000960" progId="Origin50.Graph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90954023"/>
              </p:ext>
            </p:extLst>
          </p:nvPr>
        </p:nvGraphicFramePr>
        <p:xfrm>
          <a:off x="1248463" y="2092368"/>
          <a:ext cx="3450269" cy="2640845"/>
        </p:xfrm>
        <a:graphic>
          <a:graphicData uri="http://schemas.openxmlformats.org/presentationml/2006/ole">
            <p:oleObj spid="_x0000_s172146" name="Graph" r:id="rId7" imgW="3920760" imgH="3000960" progId="Origin50.Graph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66106357"/>
              </p:ext>
            </p:extLst>
          </p:nvPr>
        </p:nvGraphicFramePr>
        <p:xfrm>
          <a:off x="3595688" y="2092325"/>
          <a:ext cx="4827587" cy="2641600"/>
        </p:xfrm>
        <a:graphic>
          <a:graphicData uri="http://schemas.openxmlformats.org/presentationml/2006/ole">
            <p:oleObj spid="_x0000_s172147" name="Graph" r:id="rId8" imgW="5486400" imgH="3000960" progId="Origin50.Graph">
              <p:embed/>
            </p:oleObj>
          </a:graphicData>
        </a:graphic>
      </p:graphicFrame>
      <p:cxnSp>
        <p:nvCxnSpPr>
          <p:cNvPr id="16" name="直接连接符 15"/>
          <p:cNvCxnSpPr/>
          <p:nvPr/>
        </p:nvCxnSpPr>
        <p:spPr>
          <a:xfrm>
            <a:off x="6418808" y="620713"/>
            <a:ext cx="0" cy="5832648"/>
          </a:xfrm>
          <a:prstGeom prst="line">
            <a:avLst/>
          </a:prstGeom>
          <a:ln w="31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618212" y="476672"/>
            <a:ext cx="0" cy="5832648"/>
          </a:xfrm>
          <a:prstGeom prst="line">
            <a:avLst/>
          </a:prstGeom>
          <a:ln w="31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7544" y="56045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K: 1s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67544" y="341279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K: 17s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67544" y="1006320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K: 17s</a:t>
            </a:r>
          </a:p>
          <a:p>
            <a:pPr algn="ctr"/>
            <a:r>
              <a:rPr lang="en-US" altLang="zh-CN" dirty="0" smtClean="0"/>
              <a:t>+ Pulse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654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4" name="TextBox 2"/>
          <p:cNvSpPr txBox="1"/>
          <p:nvPr/>
        </p:nvSpPr>
        <p:spPr>
          <a:xfrm>
            <a:off x="937277" y="4401234"/>
            <a:ext cx="269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1V 100pA </a:t>
            </a:r>
          </a:p>
          <a:p>
            <a:pPr algn="ctr"/>
            <a:r>
              <a:rPr lang="en-US" dirty="0"/>
              <a:t>1</a:t>
            </a:r>
            <a:r>
              <a:rPr lang="en-US" dirty="0" smtClean="0"/>
              <a:t>00 X 100nm 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/>
          <a:srcRect b="40912"/>
          <a:stretch/>
        </p:blipFill>
        <p:spPr bwMode="auto">
          <a:xfrm>
            <a:off x="5232387" y="2897291"/>
            <a:ext cx="2880000" cy="147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直接箭头连接符 5"/>
          <p:cNvCxnSpPr/>
          <p:nvPr/>
        </p:nvCxnSpPr>
        <p:spPr>
          <a:xfrm>
            <a:off x="5083065" y="1407646"/>
            <a:ext cx="1143008" cy="2143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79" y="924075"/>
            <a:ext cx="3312368" cy="33201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387" y="924075"/>
            <a:ext cx="2880000" cy="176729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86935983"/>
              </p:ext>
            </p:extLst>
          </p:nvPr>
        </p:nvGraphicFramePr>
        <p:xfrm>
          <a:off x="3938747" y="4026000"/>
          <a:ext cx="4827587" cy="2641601"/>
        </p:xfrm>
        <a:graphic>
          <a:graphicData uri="http://schemas.openxmlformats.org/presentationml/2006/ole">
            <p:oleObj spid="_x0000_s173061" name="Graph" r:id="rId6" imgW="5486400" imgH="3000960" progId="Origin50.Graph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9235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803"/>
          <a:stretch>
            <a:fillRect/>
          </a:stretch>
        </p:blipFill>
        <p:spPr bwMode="auto">
          <a:xfrm>
            <a:off x="928688" y="1928813"/>
            <a:ext cx="3829050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008" t="11043" r="243" b="-2975"/>
          <a:stretch>
            <a:fillRect/>
          </a:stretch>
        </p:blipFill>
        <p:spPr bwMode="auto">
          <a:xfrm>
            <a:off x="2284413" y="4483100"/>
            <a:ext cx="46450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任意多边形 7"/>
          <p:cNvSpPr>
            <a:spLocks noChangeArrowheads="1"/>
          </p:cNvSpPr>
          <p:nvPr/>
        </p:nvSpPr>
        <p:spPr bwMode="auto">
          <a:xfrm>
            <a:off x="2716213" y="4741863"/>
            <a:ext cx="957262" cy="1255712"/>
          </a:xfrm>
          <a:custGeom>
            <a:avLst/>
            <a:gdLst>
              <a:gd name="T0" fmla="*/ 0 w 957943"/>
              <a:gd name="T1" fmla="*/ 1255938 h 1255486"/>
              <a:gd name="T2" fmla="*/ 478291 w 957943"/>
              <a:gd name="T3" fmla="*/ 36300 h 1255486"/>
              <a:gd name="T4" fmla="*/ 956581 w 957943"/>
              <a:gd name="T5" fmla="*/ 1038145 h 1255486"/>
              <a:gd name="T6" fmla="*/ 956581 w 957943"/>
              <a:gd name="T7" fmla="*/ 1038145 h 1255486"/>
              <a:gd name="T8" fmla="*/ 884113 w 957943"/>
              <a:gd name="T9" fmla="*/ 805833 h 1255486"/>
              <a:gd name="T10" fmla="*/ 884113 w 957943"/>
              <a:gd name="T11" fmla="*/ 805833 h 1255486"/>
              <a:gd name="T12" fmla="*/ 884113 w 957943"/>
              <a:gd name="T13" fmla="*/ 805833 h 125548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7943"/>
              <a:gd name="T22" fmla="*/ 0 h 1255486"/>
              <a:gd name="T23" fmla="*/ 957943 w 957943"/>
              <a:gd name="T24" fmla="*/ 1255486 h 125548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57943" h="1255486">
                <a:moveTo>
                  <a:pt x="0" y="1255486"/>
                </a:moveTo>
                <a:cubicBezTo>
                  <a:pt x="159657" y="664029"/>
                  <a:pt x="319314" y="72572"/>
                  <a:pt x="478971" y="36286"/>
                </a:cubicBezTo>
                <a:cubicBezTo>
                  <a:pt x="638628" y="0"/>
                  <a:pt x="957943" y="1037771"/>
                  <a:pt x="957943" y="1037771"/>
                </a:cubicBezTo>
                <a:lnTo>
                  <a:pt x="885371" y="805543"/>
                </a:lnTo>
              </a:path>
            </a:pathLst>
          </a:cu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28625" y="569913"/>
            <a:ext cx="8501063" cy="73025"/>
          </a:xfrm>
          <a:prstGeom prst="roundRect">
            <a:avLst/>
          </a:prstGeom>
          <a:solidFill>
            <a:srgbClr val="C00000"/>
          </a:solidFill>
          <a:ln w="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054" name="TextBox 9"/>
          <p:cNvSpPr txBox="1">
            <a:spLocks noChangeArrowheads="1"/>
          </p:cNvSpPr>
          <p:nvPr/>
        </p:nvSpPr>
        <p:spPr bwMode="auto">
          <a:xfrm>
            <a:off x="2870200" y="6016625"/>
            <a:ext cx="701675" cy="384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/>
            <a:r>
              <a:rPr lang="en-US" altLang="zh-CN" sz="1900"/>
              <a:t>LHB</a:t>
            </a:r>
            <a:endParaRPr lang="zh-CN" altLang="en-US" sz="1900"/>
          </a:p>
        </p:txBody>
      </p:sp>
      <p:sp>
        <p:nvSpPr>
          <p:cNvPr id="2055" name="矩形 10"/>
          <p:cNvSpPr>
            <a:spLocks noChangeArrowheads="1"/>
          </p:cNvSpPr>
          <p:nvPr/>
        </p:nvSpPr>
        <p:spPr bwMode="auto">
          <a:xfrm>
            <a:off x="1643063" y="71438"/>
            <a:ext cx="6500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Three-band model </a:t>
            </a:r>
            <a:r>
              <a:rPr lang="en-US" altLang="zh-CN" sz="2800" b="1" i="1"/>
              <a:t>v.s.</a:t>
            </a:r>
            <a:r>
              <a:rPr lang="en-US" altLang="zh-CN" sz="2800" b="1"/>
              <a:t> one-band model? </a:t>
            </a:r>
            <a:endParaRPr lang="zh-CN" altLang="en-US" sz="2800" b="1"/>
          </a:p>
        </p:txBody>
      </p:sp>
      <p:sp>
        <p:nvSpPr>
          <p:cNvPr id="2056" name="TextBox 11"/>
          <p:cNvSpPr txBox="1">
            <a:spLocks noChangeArrowheads="1"/>
          </p:cNvSpPr>
          <p:nvPr/>
        </p:nvSpPr>
        <p:spPr bwMode="auto">
          <a:xfrm>
            <a:off x="1928813" y="857250"/>
            <a:ext cx="5686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/>
            <a:r>
              <a:rPr lang="en-US" altLang="zh-CN" sz="2800"/>
              <a:t>Single-particle DOS in a Fermi liquid </a:t>
            </a:r>
          </a:p>
          <a:p>
            <a:pPr eaLnBrk="1" hangingPunct="1"/>
            <a:r>
              <a:rPr lang="en-US" altLang="zh-CN" sz="2800"/>
              <a:t>as a function of the electron filling n</a:t>
            </a:r>
            <a:endParaRPr lang="zh-CN" altLang="en-US" sz="2800"/>
          </a:p>
        </p:txBody>
      </p:sp>
      <p:pic>
        <p:nvPicPr>
          <p:cNvPr id="20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451"/>
          <a:stretch>
            <a:fillRect/>
          </a:stretch>
        </p:blipFill>
        <p:spPr bwMode="auto">
          <a:xfrm>
            <a:off x="5143500" y="1928813"/>
            <a:ext cx="38290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TextBox 13"/>
          <p:cNvSpPr txBox="1">
            <a:spLocks noChangeArrowheads="1"/>
          </p:cNvSpPr>
          <p:nvPr/>
        </p:nvSpPr>
        <p:spPr bwMode="auto">
          <a:xfrm>
            <a:off x="3143250" y="3905250"/>
            <a:ext cx="2824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/>
            <a:r>
              <a:rPr lang="en-US" altLang="zh-CN" sz="2800"/>
              <a:t>Three-band model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xmlns="" val="41125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052736"/>
            <a:ext cx="5544616" cy="4422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0727" y="5896158"/>
            <a:ext cx="783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 smtClean="0"/>
              <a:t>Mottness</a:t>
            </a:r>
            <a:r>
              <a:rPr lang="en-US" altLang="zh-CN" sz="1600" b="1" dirty="0" smtClean="0"/>
              <a:t> Collapse in 1T-TaS</a:t>
            </a:r>
            <a:r>
              <a:rPr lang="en-US" altLang="zh-CN" sz="1600" b="1" baseline="-25000" dirty="0" smtClean="0"/>
              <a:t>2-x</a:t>
            </a:r>
            <a:r>
              <a:rPr lang="en-US" altLang="zh-CN" sz="1600" b="1" dirty="0" smtClean="0"/>
              <a:t>Se</a:t>
            </a:r>
            <a:r>
              <a:rPr lang="en-US" altLang="zh-CN" sz="1600" b="1" baseline="-25000" dirty="0" smtClean="0"/>
              <a:t>x</a:t>
            </a:r>
            <a:r>
              <a:rPr lang="en-US" altLang="zh-CN" sz="1600" b="1" dirty="0" smtClean="0"/>
              <a:t> Transition-Metal </a:t>
            </a:r>
            <a:r>
              <a:rPr lang="en-US" altLang="zh-CN" sz="1600" b="1" dirty="0" err="1" smtClean="0"/>
              <a:t>Dichalcogenide</a:t>
            </a:r>
            <a:r>
              <a:rPr lang="en-US" altLang="zh-CN" sz="1600" b="1" dirty="0" smtClean="0"/>
              <a:t>: An Interplay between Localized and Itinerant Orbitals</a:t>
            </a:r>
          </a:p>
          <a:p>
            <a:pPr algn="ctr"/>
            <a:r>
              <a:rPr lang="en-US" altLang="zh-CN" sz="1600" dirty="0" err="1" smtClean="0"/>
              <a:t>Shuang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Qiao</a:t>
            </a:r>
            <a:r>
              <a:rPr lang="en-US" altLang="zh-CN" sz="1600" dirty="0" smtClean="0"/>
              <a:t>, …, Jian Wu, </a:t>
            </a:r>
            <a:r>
              <a:rPr lang="en-US" altLang="zh-CN" sz="1600" dirty="0" err="1" smtClean="0"/>
              <a:t>Yayu</a:t>
            </a:r>
            <a:r>
              <a:rPr lang="en-US" altLang="zh-CN" sz="1600" dirty="0" smtClean="0"/>
              <a:t> Wang, Zheng Liu, Phys Rev X 7, 041054 (2017)</a:t>
            </a:r>
            <a:endParaRPr lang="zh-CN" altLang="en-US" sz="1600" dirty="0"/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</a:rPr>
              <a:t>Research Background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72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76000" cy="40897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00727" y="5896158"/>
            <a:ext cx="783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 smtClean="0"/>
              <a:t>Mottness</a:t>
            </a:r>
            <a:r>
              <a:rPr lang="en-US" altLang="zh-CN" sz="1600" b="1" dirty="0" smtClean="0"/>
              <a:t> Collapse in 1T-TaS</a:t>
            </a:r>
            <a:r>
              <a:rPr lang="en-US" altLang="zh-CN" sz="1600" b="1" baseline="-25000" dirty="0" smtClean="0"/>
              <a:t>2-x</a:t>
            </a:r>
            <a:r>
              <a:rPr lang="en-US" altLang="zh-CN" sz="1600" b="1" dirty="0" smtClean="0"/>
              <a:t>Se</a:t>
            </a:r>
            <a:r>
              <a:rPr lang="en-US" altLang="zh-CN" sz="1600" b="1" baseline="-25000" dirty="0" smtClean="0"/>
              <a:t>x</a:t>
            </a:r>
            <a:r>
              <a:rPr lang="en-US" altLang="zh-CN" sz="1600" b="1" dirty="0" smtClean="0"/>
              <a:t> Transition-Metal </a:t>
            </a:r>
            <a:r>
              <a:rPr lang="en-US" altLang="zh-CN" sz="1600" b="1" dirty="0" err="1" smtClean="0"/>
              <a:t>Dichalcogenide</a:t>
            </a:r>
            <a:r>
              <a:rPr lang="en-US" altLang="zh-CN" sz="1600" b="1" dirty="0" smtClean="0"/>
              <a:t>: An Interplay between Localized and Itinerant Orbitals</a:t>
            </a:r>
          </a:p>
          <a:p>
            <a:pPr algn="ctr"/>
            <a:r>
              <a:rPr lang="en-US" altLang="zh-CN" sz="1600" dirty="0" err="1" smtClean="0"/>
              <a:t>Shuang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Qiao</a:t>
            </a:r>
            <a:r>
              <a:rPr lang="en-US" altLang="zh-CN" sz="1600" dirty="0" smtClean="0"/>
              <a:t>, …, Jian Wu, </a:t>
            </a:r>
            <a:r>
              <a:rPr lang="en-US" altLang="zh-CN" sz="1600" dirty="0" err="1" smtClean="0"/>
              <a:t>Yayu</a:t>
            </a:r>
            <a:r>
              <a:rPr lang="en-US" altLang="zh-CN" sz="1600" dirty="0" smtClean="0"/>
              <a:t> Wang, Zheng Liu, Phys Rev X 7, 041054 (2017)</a:t>
            </a:r>
            <a:endParaRPr lang="zh-CN" altLang="en-US" sz="1600" dirty="0"/>
          </a:p>
        </p:txBody>
      </p:sp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</a:rPr>
              <a:t>R</a:t>
            </a:r>
            <a:r>
              <a:rPr lang="en-US" altLang="zh-CN" dirty="0" err="1" smtClean="0">
                <a:latin typeface="+mn-lt"/>
              </a:rPr>
              <a:t>esearch</a:t>
            </a:r>
            <a:r>
              <a:rPr lang="en-US" altLang="zh-CN" dirty="0" smtClean="0">
                <a:latin typeface="+mn-lt"/>
              </a:rPr>
              <a:t> Background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630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44543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00727" y="5896158"/>
            <a:ext cx="783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 smtClean="0"/>
              <a:t>Mottness</a:t>
            </a:r>
            <a:r>
              <a:rPr lang="en-US" altLang="zh-CN" sz="1600" b="1" dirty="0" smtClean="0"/>
              <a:t> Collapse in 1T-TaS</a:t>
            </a:r>
            <a:r>
              <a:rPr lang="en-US" altLang="zh-CN" sz="1600" b="1" baseline="-25000" dirty="0" smtClean="0"/>
              <a:t>2-x</a:t>
            </a:r>
            <a:r>
              <a:rPr lang="en-US" altLang="zh-CN" sz="1600" b="1" dirty="0" smtClean="0"/>
              <a:t>Se</a:t>
            </a:r>
            <a:r>
              <a:rPr lang="en-US" altLang="zh-CN" sz="1600" b="1" baseline="-25000" dirty="0" smtClean="0"/>
              <a:t>x</a:t>
            </a:r>
            <a:r>
              <a:rPr lang="en-US" altLang="zh-CN" sz="1600" b="1" dirty="0" smtClean="0"/>
              <a:t> Transition-Metal </a:t>
            </a:r>
            <a:r>
              <a:rPr lang="en-US" altLang="zh-CN" sz="1600" b="1" dirty="0" err="1" smtClean="0"/>
              <a:t>Dichalcogenide</a:t>
            </a:r>
            <a:r>
              <a:rPr lang="en-US" altLang="zh-CN" sz="1600" b="1" dirty="0" smtClean="0"/>
              <a:t>: An Interplay between Localized and Itinerant Orbitals</a:t>
            </a:r>
          </a:p>
          <a:p>
            <a:pPr algn="ctr"/>
            <a:r>
              <a:rPr lang="en-US" altLang="zh-CN" sz="1600" dirty="0" err="1" smtClean="0"/>
              <a:t>Shuang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Qiao</a:t>
            </a:r>
            <a:r>
              <a:rPr lang="en-US" altLang="zh-CN" sz="1600" dirty="0" smtClean="0"/>
              <a:t>, …, Jian Wu, </a:t>
            </a:r>
            <a:r>
              <a:rPr lang="en-US" altLang="zh-CN" sz="1600" dirty="0" err="1" smtClean="0"/>
              <a:t>Yayu</a:t>
            </a:r>
            <a:r>
              <a:rPr lang="en-US" altLang="zh-CN" sz="1600" dirty="0" smtClean="0"/>
              <a:t> Wang, Zheng Liu, Phys Rev X 7, 041054 (2017)</a:t>
            </a:r>
            <a:endParaRPr lang="zh-CN" altLang="en-US" sz="1600" dirty="0"/>
          </a:p>
        </p:txBody>
      </p:sp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</a:rPr>
              <a:t>R</a:t>
            </a:r>
            <a:r>
              <a:rPr lang="en-US" altLang="zh-CN" dirty="0" err="1" smtClean="0">
                <a:latin typeface="+mn-lt"/>
              </a:rPr>
              <a:t>esearch</a:t>
            </a:r>
            <a:r>
              <a:rPr lang="en-US" altLang="zh-CN" dirty="0" smtClean="0">
                <a:latin typeface="+mn-lt"/>
              </a:rPr>
              <a:t> Background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9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5440" y="2708920"/>
            <a:ext cx="2062800" cy="159726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7C967BA-E9EA-4ACB-BEEA-94BD6F49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7158" y="1844824"/>
            <a:ext cx="2608778" cy="260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A67B662B-A7DE-4D1B-B14C-5CC5B09FFCC9}"/>
              </a:ext>
            </a:extLst>
          </p:cNvPr>
          <p:cNvSpPr txBox="1"/>
          <p:nvPr/>
        </p:nvSpPr>
        <p:spPr>
          <a:xfrm>
            <a:off x="1368960" y="4453602"/>
            <a:ext cx="259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200mV 100pA 50X50nm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0DE11D3-8EAD-4D5B-B383-B9F7D6A6AD6F}"/>
              </a:ext>
            </a:extLst>
          </p:cNvPr>
          <p:cNvSpPr txBox="1"/>
          <p:nvPr/>
        </p:nvSpPr>
        <p:spPr>
          <a:xfrm>
            <a:off x="5796136" y="4638268"/>
            <a:ext cx="225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500mV 200pA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xmlns="" id="{CA552BFB-D57A-4800-B294-D41FAA5D2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23973738"/>
              </p:ext>
            </p:extLst>
          </p:nvPr>
        </p:nvGraphicFramePr>
        <p:xfrm>
          <a:off x="4361482" y="1532653"/>
          <a:ext cx="4193374" cy="3208695"/>
        </p:xfrm>
        <a:graphic>
          <a:graphicData uri="http://schemas.openxmlformats.org/presentationml/2006/ole">
            <p:oleObj spid="_x0000_s165909" name="Graph" r:id="rId5" imgW="3920760" imgH="3000960" progId="Origin50.Graph">
              <p:embed/>
            </p:oleObj>
          </a:graphicData>
        </a:graphic>
      </p:graphicFrame>
      <p:sp>
        <p:nvSpPr>
          <p:cNvPr id="9" name="标题 8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</a:rPr>
              <a:t>C</a:t>
            </a:r>
            <a:r>
              <a:rPr lang="en-US" altLang="zh-CN" dirty="0" smtClean="0">
                <a:latin typeface="+mn-lt"/>
              </a:rPr>
              <a:t>lean</a:t>
            </a:r>
            <a:r>
              <a:rPr lang="en-US" altLang="zh-CN" baseline="0" dirty="0" smtClean="0">
                <a:latin typeface="+mn-lt"/>
              </a:rPr>
              <a:t> Surface and STS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50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6CA5CFF2-0A36-4EE4-A374-A056B864C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293" r="1783" b="-1"/>
          <a:stretch/>
        </p:blipFill>
        <p:spPr bwMode="auto">
          <a:xfrm>
            <a:off x="953902" y="1946548"/>
            <a:ext cx="3132000" cy="29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0AA5208-894E-4203-BFD9-BED02F12851F}"/>
              </a:ext>
            </a:extLst>
          </p:cNvPr>
          <p:cNvSpPr txBox="1"/>
          <p:nvPr/>
        </p:nvSpPr>
        <p:spPr>
          <a:xfrm>
            <a:off x="4478619" y="5526040"/>
            <a:ext cx="4085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STS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 map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1V, 200pA, modulation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15mV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57574937"/>
              </p:ext>
            </p:extLst>
          </p:nvPr>
        </p:nvGraphicFramePr>
        <p:xfrm>
          <a:off x="4232037" y="1498972"/>
          <a:ext cx="4186237" cy="4041775"/>
        </p:xfrm>
        <a:graphic>
          <a:graphicData uri="http://schemas.openxmlformats.org/presentationml/2006/ole">
            <p:oleObj spid="_x0000_s167965" name="Graph" r:id="rId4" imgW="3108960" imgH="3000960" progId="Origin50.Graph">
              <p:embed/>
            </p:oleObj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V="1">
            <a:off x="8100392" y="3403994"/>
            <a:ext cx="144016" cy="1440160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</a:rPr>
              <a:t>STS</a:t>
            </a:r>
            <a:r>
              <a:rPr lang="en-US" altLang="zh-CN" baseline="0" dirty="0" smtClean="0">
                <a:latin typeface="+mn-lt"/>
              </a:rPr>
              <a:t> Line Map</a:t>
            </a:r>
            <a:r>
              <a:rPr lang="en-US" altLang="zh-CN" dirty="0" smtClean="0">
                <a:latin typeface="+mn-lt"/>
              </a:rPr>
              <a:t> Taken</a:t>
            </a:r>
            <a:r>
              <a:rPr lang="en-US" altLang="zh-CN" baseline="0" dirty="0" smtClean="0">
                <a:latin typeface="+mn-lt"/>
              </a:rPr>
              <a:t> at the Clean Surface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76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70868818"/>
              </p:ext>
            </p:extLst>
          </p:nvPr>
        </p:nvGraphicFramePr>
        <p:xfrm>
          <a:off x="1571328" y="980728"/>
          <a:ext cx="6048672" cy="4628336"/>
        </p:xfrm>
        <a:graphic>
          <a:graphicData uri="http://schemas.openxmlformats.org/presentationml/2006/ole">
            <p:oleObj spid="_x0000_s168978" name="Graph" r:id="rId3" imgW="3920760" imgH="3000960" progId="Origin50.Graph">
              <p:embed/>
            </p:oleObj>
          </a:graphicData>
        </a:graphic>
      </p:graphicFrame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</a:rPr>
              <a:t>S</a:t>
            </a:r>
            <a:r>
              <a:rPr lang="en-US" altLang="zh-CN" dirty="0" smtClean="0">
                <a:latin typeface="+mn-lt"/>
              </a:rPr>
              <a:t>TS Taken at Surface </a:t>
            </a:r>
            <a:r>
              <a:rPr lang="en-US" altLang="zh-CN" dirty="0">
                <a:latin typeface="+mn-lt"/>
              </a:rPr>
              <a:t>D</a:t>
            </a:r>
            <a:r>
              <a:rPr lang="en-US" altLang="zh-CN" dirty="0" smtClean="0">
                <a:latin typeface="+mn-lt"/>
              </a:rPr>
              <a:t>efects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71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grpSp>
        <p:nvGrpSpPr>
          <p:cNvPr id="40" name="组合 39"/>
          <p:cNvGrpSpPr/>
          <p:nvPr/>
        </p:nvGrpSpPr>
        <p:grpSpPr>
          <a:xfrm>
            <a:off x="854551" y="976743"/>
            <a:ext cx="7548387" cy="5548601"/>
            <a:chOff x="964884" y="976743"/>
            <a:chExt cx="7076373" cy="5201637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0070DC0D-57F3-4610-9928-70E32FD3DC7B}"/>
                </a:ext>
              </a:extLst>
            </p:cNvPr>
            <p:cNvGrpSpPr/>
            <p:nvPr/>
          </p:nvGrpSpPr>
          <p:grpSpPr>
            <a:xfrm>
              <a:off x="971600" y="980728"/>
              <a:ext cx="1620000" cy="1620000"/>
              <a:chOff x="2671810" y="920022"/>
              <a:chExt cx="1440000" cy="1440000"/>
            </a:xfrm>
          </p:grpSpPr>
          <p:pic>
            <p:nvPicPr>
              <p:cNvPr id="4" name="图片 3">
                <a:extLst>
                  <a:ext uri="{FF2B5EF4-FFF2-40B4-BE49-F238E27FC236}">
                    <a16:creationId xmlns="" xmlns:a16="http://schemas.microsoft.com/office/drawing/2014/main" id="{DB38CB40-2AD8-4CCF-875A-2F767EBA6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71810" y="92002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25ADDB8D-0851-44ED-B4A0-FE8BAA4993E3}"/>
                  </a:ext>
                </a:extLst>
              </p:cNvPr>
              <p:cNvSpPr txBox="1"/>
              <p:nvPr/>
            </p:nvSpPr>
            <p:spPr>
              <a:xfrm>
                <a:off x="2671810" y="920022"/>
                <a:ext cx="448000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0 ML</a:t>
                </a:r>
                <a:endParaRPr lang="zh-CN" altLang="en-US" sz="1000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54568C5F-BBB6-4762-BC27-C86F92CA431C}"/>
                </a:ext>
              </a:extLst>
            </p:cNvPr>
            <p:cNvGrpSpPr/>
            <p:nvPr/>
          </p:nvGrpSpPr>
          <p:grpSpPr>
            <a:xfrm>
              <a:off x="2722723" y="980728"/>
              <a:ext cx="1620000" cy="1620000"/>
              <a:chOff x="1935480" y="800100"/>
              <a:chExt cx="5265420" cy="5257800"/>
            </a:xfrm>
          </p:grpSpPr>
          <p:pic>
            <p:nvPicPr>
              <p:cNvPr id="7" name="Picture 2">
                <a:extLst>
                  <a:ext uri="{FF2B5EF4-FFF2-40B4-BE49-F238E27FC236}">
                    <a16:creationId xmlns="" xmlns:a16="http://schemas.microsoft.com/office/drawing/2014/main" id="{AA5525A4-AB6B-40CD-8B57-7331999166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943100" y="800100"/>
                <a:ext cx="52578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61926E35-67EF-4B62-A9F8-3E2B7010B977}"/>
                  </a:ext>
                </a:extLst>
              </p:cNvPr>
              <p:cNvSpPr txBox="1"/>
              <p:nvPr/>
            </p:nvSpPr>
            <p:spPr>
              <a:xfrm>
                <a:off x="1935480" y="800100"/>
                <a:ext cx="2340187" cy="749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 smtClean="0"/>
                  <a:t>0.016 </a:t>
                </a:r>
                <a:r>
                  <a:rPr lang="en-US" altLang="zh-CN" sz="900" dirty="0"/>
                  <a:t>ML</a:t>
                </a:r>
                <a:endParaRPr lang="zh-CN" altLang="en-US" sz="900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97E762D7-4081-43C7-B5AD-45AE9BFA46BF}"/>
                </a:ext>
              </a:extLst>
            </p:cNvPr>
            <p:cNvGrpSpPr/>
            <p:nvPr/>
          </p:nvGrpSpPr>
          <p:grpSpPr>
            <a:xfrm>
              <a:off x="4533719" y="976743"/>
              <a:ext cx="1619999" cy="1620000"/>
              <a:chOff x="1935484" y="800100"/>
              <a:chExt cx="5265416" cy="525780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="" xmlns:a16="http://schemas.microsoft.com/office/drawing/2014/main" id="{F7321312-44BB-42F7-8F83-25E22180C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943100" y="800100"/>
                <a:ext cx="52578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E859BE74-F5BA-4663-8F36-2EC88AA9A8D2}"/>
                  </a:ext>
                </a:extLst>
              </p:cNvPr>
              <p:cNvSpPr txBox="1"/>
              <p:nvPr/>
            </p:nvSpPr>
            <p:spPr>
              <a:xfrm>
                <a:off x="1935484" y="800100"/>
                <a:ext cx="2223177" cy="7991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0.02 </a:t>
                </a:r>
                <a:r>
                  <a:rPr lang="en-US" altLang="zh-CN" sz="1000" dirty="0"/>
                  <a:t>ML</a:t>
                </a:r>
                <a:endParaRPr lang="zh-CN" altLang="en-US" sz="1000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83A14EC1-FDD1-4054-979C-D7B2BDA01507}"/>
                </a:ext>
              </a:extLst>
            </p:cNvPr>
            <p:cNvGrpSpPr/>
            <p:nvPr/>
          </p:nvGrpSpPr>
          <p:grpSpPr>
            <a:xfrm>
              <a:off x="6421257" y="980728"/>
              <a:ext cx="1620000" cy="1620000"/>
              <a:chOff x="6513556" y="2113648"/>
              <a:chExt cx="5257800" cy="525780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="" xmlns:a16="http://schemas.microsoft.com/office/drawing/2014/main" id="{1836D220-533D-41C0-9595-DCA665AA12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513556" y="2113648"/>
                <a:ext cx="52578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F669527C-28D4-4514-8D2F-188749AA11E6}"/>
                  </a:ext>
                </a:extLst>
              </p:cNvPr>
              <p:cNvSpPr txBox="1"/>
              <p:nvPr/>
            </p:nvSpPr>
            <p:spPr>
              <a:xfrm>
                <a:off x="6513556" y="2113648"/>
                <a:ext cx="2453640" cy="7991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0.044 </a:t>
                </a:r>
                <a:r>
                  <a:rPr lang="en-US" altLang="zh-CN" sz="1000" dirty="0"/>
                  <a:t>ML</a:t>
                </a:r>
                <a:endParaRPr lang="zh-CN" altLang="en-US" sz="1000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03B92D24-76CD-459C-8DE3-16659E0461ED}"/>
                </a:ext>
              </a:extLst>
            </p:cNvPr>
            <p:cNvGrpSpPr/>
            <p:nvPr/>
          </p:nvGrpSpPr>
          <p:grpSpPr>
            <a:xfrm>
              <a:off x="2722723" y="2770280"/>
              <a:ext cx="1620000" cy="1620000"/>
              <a:chOff x="8588829" y="984766"/>
              <a:chExt cx="1440000" cy="1440000"/>
            </a:xfrm>
          </p:grpSpPr>
          <p:pic>
            <p:nvPicPr>
              <p:cNvPr id="16" name="Picture 2">
                <a:extLst>
                  <a:ext uri="{FF2B5EF4-FFF2-40B4-BE49-F238E27FC236}">
                    <a16:creationId xmlns="" xmlns:a16="http://schemas.microsoft.com/office/drawing/2014/main" id="{CA1FCE38-3B2E-42B7-B65D-20991A71A1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8588829" y="984766"/>
                <a:ext cx="144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9120A77E-5E6D-428D-B861-438BE0A5D696}"/>
                  </a:ext>
                </a:extLst>
              </p:cNvPr>
              <p:cNvSpPr txBox="1"/>
              <p:nvPr/>
            </p:nvSpPr>
            <p:spPr>
              <a:xfrm>
                <a:off x="8588829" y="984767"/>
                <a:ext cx="672000" cy="218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0.053 </a:t>
                </a:r>
                <a:r>
                  <a:rPr lang="en-US" altLang="zh-CN" sz="1000" dirty="0"/>
                  <a:t>ML</a:t>
                </a:r>
                <a:endParaRPr lang="zh-CN" altLang="en-US" sz="1000" dirty="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="" xmlns:a16="http://schemas.microsoft.com/office/drawing/2014/main" id="{C259E216-D442-40D6-8FB6-FCA4C10F3082}"/>
                </a:ext>
              </a:extLst>
            </p:cNvPr>
            <p:cNvGrpSpPr/>
            <p:nvPr/>
          </p:nvGrpSpPr>
          <p:grpSpPr>
            <a:xfrm>
              <a:off x="4533719" y="2770280"/>
              <a:ext cx="1620000" cy="1620000"/>
              <a:chOff x="1224010" y="2963912"/>
              <a:chExt cx="1440000" cy="1440000"/>
            </a:xfrm>
          </p:grpSpPr>
          <p:pic>
            <p:nvPicPr>
              <p:cNvPr id="19" name="Picture 2">
                <a:extLst>
                  <a:ext uri="{FF2B5EF4-FFF2-40B4-BE49-F238E27FC236}">
                    <a16:creationId xmlns="" xmlns:a16="http://schemas.microsoft.com/office/drawing/2014/main" id="{C501482E-0066-4AD8-B73E-1D55E1A870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224010" y="2963912"/>
                <a:ext cx="144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822D7B71-BF66-4E97-BB3B-0CDBEDF5D99B}"/>
                  </a:ext>
                </a:extLst>
              </p:cNvPr>
              <p:cNvSpPr txBox="1"/>
              <p:nvPr/>
            </p:nvSpPr>
            <p:spPr>
              <a:xfrm>
                <a:off x="1224010" y="2963912"/>
                <a:ext cx="640000" cy="218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0.065 </a:t>
                </a:r>
                <a:r>
                  <a:rPr lang="en-US" altLang="zh-CN" sz="1000" dirty="0"/>
                  <a:t>ML</a:t>
                </a:r>
                <a:endParaRPr lang="zh-CN" altLang="en-US" sz="10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="" xmlns:a16="http://schemas.microsoft.com/office/drawing/2014/main" id="{7EDAB4C9-4710-4ABC-90EE-4262D70F7C22}"/>
                </a:ext>
              </a:extLst>
            </p:cNvPr>
            <p:cNvGrpSpPr/>
            <p:nvPr/>
          </p:nvGrpSpPr>
          <p:grpSpPr>
            <a:xfrm>
              <a:off x="6421257" y="2770280"/>
              <a:ext cx="1620000" cy="1620000"/>
              <a:chOff x="2975133" y="3019227"/>
              <a:chExt cx="1441042" cy="1440000"/>
            </a:xfrm>
          </p:grpSpPr>
          <p:pic>
            <p:nvPicPr>
              <p:cNvPr id="22" name="Picture 2">
                <a:extLst>
                  <a:ext uri="{FF2B5EF4-FFF2-40B4-BE49-F238E27FC236}">
                    <a16:creationId xmlns="" xmlns:a16="http://schemas.microsoft.com/office/drawing/2014/main" id="{2D1608A3-50A4-4848-AC5F-C7EE3B2CFE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976175" y="3019227"/>
                <a:ext cx="144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3" name="文本框 22">
                <a:extLst>
                  <a:ext uri="{FF2B5EF4-FFF2-40B4-BE49-F238E27FC236}">
                    <a16:creationId xmlns="" xmlns:a16="http://schemas.microsoft.com/office/drawing/2014/main" id="{01E474EE-F1BA-4360-91C9-D2A99A795672}"/>
                  </a:ext>
                </a:extLst>
              </p:cNvPr>
              <p:cNvSpPr txBox="1"/>
              <p:nvPr/>
            </p:nvSpPr>
            <p:spPr>
              <a:xfrm>
                <a:off x="2975133" y="3019228"/>
                <a:ext cx="576417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0.07 ML</a:t>
                </a:r>
                <a:endParaRPr lang="zh-CN" altLang="en-US" sz="1000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03C87594-2BB4-44DF-8F5F-3AB1A543EF17}"/>
                </a:ext>
              </a:extLst>
            </p:cNvPr>
            <p:cNvGrpSpPr/>
            <p:nvPr/>
          </p:nvGrpSpPr>
          <p:grpSpPr>
            <a:xfrm>
              <a:off x="964884" y="4558380"/>
              <a:ext cx="1620000" cy="1620000"/>
              <a:chOff x="4726256" y="2963912"/>
              <a:chExt cx="1443128" cy="1442356"/>
            </a:xfrm>
          </p:grpSpPr>
          <p:pic>
            <p:nvPicPr>
              <p:cNvPr id="25" name="Picture 2">
                <a:extLst>
                  <a:ext uri="{FF2B5EF4-FFF2-40B4-BE49-F238E27FC236}">
                    <a16:creationId xmlns="" xmlns:a16="http://schemas.microsoft.com/office/drawing/2014/main" id="{A1FF9CFD-BE66-43A9-B16B-C10004B32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729384" y="2966268"/>
                <a:ext cx="144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文本框 25">
                <a:extLst>
                  <a:ext uri="{FF2B5EF4-FFF2-40B4-BE49-F238E27FC236}">
                    <a16:creationId xmlns="" xmlns:a16="http://schemas.microsoft.com/office/drawing/2014/main" id="{B6987675-6648-4E28-9894-F49A49BD0F62}"/>
                  </a:ext>
                </a:extLst>
              </p:cNvPr>
              <p:cNvSpPr txBox="1"/>
              <p:nvPr/>
            </p:nvSpPr>
            <p:spPr>
              <a:xfrm>
                <a:off x="4726256" y="2963912"/>
                <a:ext cx="577251" cy="219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0.12 </a:t>
                </a:r>
                <a:r>
                  <a:rPr lang="en-US" altLang="zh-CN" sz="1000" dirty="0"/>
                  <a:t>ML</a:t>
                </a:r>
                <a:endParaRPr lang="zh-CN" altLang="en-US" sz="1000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="" xmlns:a16="http://schemas.microsoft.com/office/drawing/2014/main" id="{2F03DED6-B1A3-4EE1-B252-737577C8CD7F}"/>
                </a:ext>
              </a:extLst>
            </p:cNvPr>
            <p:cNvGrpSpPr/>
            <p:nvPr/>
          </p:nvGrpSpPr>
          <p:grpSpPr>
            <a:xfrm>
              <a:off x="2724895" y="4558383"/>
              <a:ext cx="1792097" cy="1195196"/>
              <a:chOff x="6706148" y="2971391"/>
              <a:chExt cx="1592974" cy="1062554"/>
            </a:xfrm>
          </p:grpSpPr>
          <p:pic>
            <p:nvPicPr>
              <p:cNvPr id="28" name="Picture 2">
                <a:extLst>
                  <a:ext uri="{FF2B5EF4-FFF2-40B4-BE49-F238E27FC236}">
                    <a16:creationId xmlns="" xmlns:a16="http://schemas.microsoft.com/office/drawing/2014/main" id="{BA13D0A8-E3C5-4478-8FAE-4DDB153DEE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7406045" y="3140867"/>
                <a:ext cx="893077" cy="8930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9" name="文本框 28">
                <a:extLst>
                  <a:ext uri="{FF2B5EF4-FFF2-40B4-BE49-F238E27FC236}">
                    <a16:creationId xmlns="" xmlns:a16="http://schemas.microsoft.com/office/drawing/2014/main" id="{9B97ED1B-EE5C-48D1-98C9-FE21722653D2}"/>
                  </a:ext>
                </a:extLst>
              </p:cNvPr>
              <p:cNvSpPr txBox="1"/>
              <p:nvPr/>
            </p:nvSpPr>
            <p:spPr>
              <a:xfrm>
                <a:off x="6706148" y="2971391"/>
                <a:ext cx="576000" cy="2534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0.18 ML</a:t>
                </a:r>
                <a:endParaRPr lang="zh-CN" altLang="en-US" sz="1000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D7B3F820-7791-4CD7-BBF9-7CEE5BB3B8C7}"/>
                </a:ext>
              </a:extLst>
            </p:cNvPr>
            <p:cNvGrpSpPr/>
            <p:nvPr/>
          </p:nvGrpSpPr>
          <p:grpSpPr>
            <a:xfrm>
              <a:off x="4533715" y="4548102"/>
              <a:ext cx="1670100" cy="1620001"/>
              <a:chOff x="8588829" y="2984099"/>
              <a:chExt cx="1484534" cy="1440001"/>
            </a:xfrm>
          </p:grpSpPr>
          <p:pic>
            <p:nvPicPr>
              <p:cNvPr id="31" name="Picture 2">
                <a:extLst>
                  <a:ext uri="{FF2B5EF4-FFF2-40B4-BE49-F238E27FC236}">
                    <a16:creationId xmlns="" xmlns:a16="http://schemas.microsoft.com/office/drawing/2014/main" id="{902E9BB5-1C52-4E23-B979-2684AAF7A2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8633362" y="2984099"/>
                <a:ext cx="1440001" cy="1440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2" name="文本框 31">
                <a:extLst>
                  <a:ext uri="{FF2B5EF4-FFF2-40B4-BE49-F238E27FC236}">
                    <a16:creationId xmlns="" xmlns:a16="http://schemas.microsoft.com/office/drawing/2014/main" id="{923C1599-3BE0-4BDE-9D7F-E24A2FD2BFE7}"/>
                  </a:ext>
                </a:extLst>
              </p:cNvPr>
              <p:cNvSpPr txBox="1"/>
              <p:nvPr/>
            </p:nvSpPr>
            <p:spPr>
              <a:xfrm>
                <a:off x="8588829" y="2993236"/>
                <a:ext cx="576000" cy="218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0.24 </a:t>
                </a:r>
                <a:r>
                  <a:rPr lang="en-US" altLang="zh-CN" sz="1000" dirty="0"/>
                  <a:t>ML</a:t>
                </a:r>
                <a:endParaRPr lang="zh-CN" altLang="en-US" sz="1000" dirty="0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3EE3E4F0-2C14-4061-972B-13607E4D3355}"/>
                </a:ext>
              </a:extLst>
            </p:cNvPr>
            <p:cNvGrpSpPr/>
            <p:nvPr/>
          </p:nvGrpSpPr>
          <p:grpSpPr>
            <a:xfrm>
              <a:off x="6412375" y="4558380"/>
              <a:ext cx="1620000" cy="1620000"/>
              <a:chOff x="6702886" y="4572730"/>
              <a:chExt cx="1448882" cy="1440000"/>
            </a:xfrm>
          </p:grpSpPr>
          <p:pic>
            <p:nvPicPr>
              <p:cNvPr id="34" name="Picture 2">
                <a:extLst>
                  <a:ext uri="{FF2B5EF4-FFF2-40B4-BE49-F238E27FC236}">
                    <a16:creationId xmlns="" xmlns:a16="http://schemas.microsoft.com/office/drawing/2014/main" id="{4FF7203B-3924-4E34-9B3B-7EF326F9DC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6711768" y="4572730"/>
                <a:ext cx="1440000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" name="文本框 34">
                <a:extLst>
                  <a:ext uri="{FF2B5EF4-FFF2-40B4-BE49-F238E27FC236}">
                    <a16:creationId xmlns="" xmlns:a16="http://schemas.microsoft.com/office/drawing/2014/main" id="{CC78CADF-0456-47E2-BE82-88B867A32CDF}"/>
                  </a:ext>
                </a:extLst>
              </p:cNvPr>
              <p:cNvSpPr txBox="1"/>
              <p:nvPr/>
            </p:nvSpPr>
            <p:spPr>
              <a:xfrm>
                <a:off x="6702886" y="4572730"/>
                <a:ext cx="579553" cy="218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0.32 </a:t>
                </a:r>
                <a:r>
                  <a:rPr lang="en-US" altLang="zh-CN" sz="1000" dirty="0"/>
                  <a:t>ML</a:t>
                </a:r>
                <a:endParaRPr lang="zh-CN" altLang="en-US" sz="1000" dirty="0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="" xmlns:a16="http://schemas.microsoft.com/office/drawing/2014/main" id="{CDB36FE4-3F59-47D2-8931-D46EFB9EC5A3}"/>
                </a:ext>
              </a:extLst>
            </p:cNvPr>
            <p:cNvGrpSpPr/>
            <p:nvPr/>
          </p:nvGrpSpPr>
          <p:grpSpPr>
            <a:xfrm>
              <a:off x="964884" y="2770280"/>
              <a:ext cx="1620000" cy="1620000"/>
              <a:chOff x="2665094" y="2734469"/>
              <a:chExt cx="1443128" cy="1440524"/>
            </a:xfrm>
          </p:grpSpPr>
          <p:pic>
            <p:nvPicPr>
              <p:cNvPr id="37" name="图片 36">
                <a:extLst>
                  <a:ext uri="{FF2B5EF4-FFF2-40B4-BE49-F238E27FC236}">
                    <a16:creationId xmlns="" xmlns:a16="http://schemas.microsoft.com/office/drawing/2014/main" id="{CE84D2EB-BAB0-402C-8532-43D1D6EB2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8222" y="2734993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38" name="文本框 37">
                <a:extLst>
                  <a:ext uri="{FF2B5EF4-FFF2-40B4-BE49-F238E27FC236}">
                    <a16:creationId xmlns="" xmlns:a16="http://schemas.microsoft.com/office/drawing/2014/main" id="{E005849E-C4F0-42C4-BB03-4C4CAE783192}"/>
                  </a:ext>
                </a:extLst>
              </p:cNvPr>
              <p:cNvSpPr txBox="1"/>
              <p:nvPr/>
            </p:nvSpPr>
            <p:spPr>
              <a:xfrm>
                <a:off x="2665094" y="2734469"/>
                <a:ext cx="673460" cy="218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0.047 </a:t>
                </a:r>
                <a:r>
                  <a:rPr lang="en-US" altLang="zh-CN" sz="1000" dirty="0"/>
                  <a:t>ML</a:t>
                </a:r>
                <a:endParaRPr lang="zh-CN" altLang="en-US" sz="1000" dirty="0"/>
              </a:p>
            </p:txBody>
          </p:sp>
        </p:grpSp>
      </p:grpSp>
      <p:sp>
        <p:nvSpPr>
          <p:cNvPr id="39" name="标题 38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</a:rPr>
              <a:t>TaS</a:t>
            </a:r>
            <a:r>
              <a:rPr lang="en-US" altLang="zh-CN" baseline="-25000" dirty="0" smtClean="0">
                <a:latin typeface="+mn-lt"/>
              </a:rPr>
              <a:t>2</a:t>
            </a:r>
            <a:r>
              <a:rPr lang="en-US" altLang="zh-CN" baseline="0" dirty="0" smtClean="0">
                <a:latin typeface="+mn-lt"/>
              </a:rPr>
              <a:t> Surface with K Doping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61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19399</TotalTime>
  <Words>326</Words>
  <Application>Microsoft Office PowerPoint</Application>
  <PresentationFormat>全屏显示(4:3)</PresentationFormat>
  <Paragraphs>74</Paragraphs>
  <Slides>16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Office 主题</vt:lpstr>
      <vt:lpstr>Graph</vt:lpstr>
      <vt:lpstr>STM Study of Mott Gap in TaS2</vt:lpstr>
      <vt:lpstr>幻灯片 2</vt:lpstr>
      <vt:lpstr>Research Background</vt:lpstr>
      <vt:lpstr>Research Background</vt:lpstr>
      <vt:lpstr>Research Background</vt:lpstr>
      <vt:lpstr>Clean Surface and STS</vt:lpstr>
      <vt:lpstr>STS Line Map Taken at the Clean Surface</vt:lpstr>
      <vt:lpstr>STS Taken at Surface Defects</vt:lpstr>
      <vt:lpstr>TaS2 Surface with K Doping</vt:lpstr>
      <vt:lpstr>STS Spectra with K Doping</vt:lpstr>
      <vt:lpstr>Spectral Feature Evolution upon K Doping</vt:lpstr>
      <vt:lpstr>Long-range Coherence of CDW</vt:lpstr>
      <vt:lpstr>Long-range Coherence of CDW</vt:lpstr>
      <vt:lpstr>Summary</vt:lpstr>
      <vt:lpstr>幻灯片 15</vt:lpstr>
      <vt:lpstr>幻灯片 16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scli</dc:creator>
  <cp:lastModifiedBy>LH</cp:lastModifiedBy>
  <cp:revision>823</cp:revision>
  <cp:lastPrinted>2013-05-13T23:44:36Z</cp:lastPrinted>
  <dcterms:created xsi:type="dcterms:W3CDTF">2013-05-11T07:52:14Z</dcterms:created>
  <dcterms:modified xsi:type="dcterms:W3CDTF">2018-03-02T09:22:56Z</dcterms:modified>
</cp:coreProperties>
</file>